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4" r:id="rId2"/>
    <p:sldId id="265" r:id="rId3"/>
    <p:sldId id="266" r:id="rId4"/>
    <p:sldId id="267" r:id="rId5"/>
    <p:sldId id="268" r:id="rId6"/>
    <p:sldId id="269" r:id="rId7"/>
    <p:sldId id="271" r:id="rId8"/>
    <p:sldId id="270" r:id="rId9"/>
    <p:sldId id="273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D2C98F-3AD8-4513-B765-B7FA50AD97F7}" type="datetimeFigureOut">
              <a:rPr lang="pt-BR" smtClean="0"/>
              <a:t>23/10/2012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9ABA15-6B46-4BF8-89A2-63F2C02CFF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7130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461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61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61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61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762842FD-55AC-4432-A589-3BD1DCD47DC8}" type="slidenum">
              <a:rPr lang="pt-BR" sz="1200" b="0" smtClean="0">
                <a:latin typeface="Times New Roman" pitchFamily="18" charset="0"/>
              </a:rPr>
              <a:pPr/>
              <a:t>1</a:t>
            </a:fld>
            <a:endParaRPr lang="pt-BR" sz="1200" b="0" smtClean="0"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85800"/>
            <a:ext cx="4567237" cy="3425825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3"/>
          <p:cNvSpPr txBox="1">
            <a:spLocks noGrp="1" noChangeArrowheads="1"/>
          </p:cNvSpPr>
          <p:nvPr/>
        </p:nvSpPr>
        <p:spPr bwMode="auto">
          <a:xfrm>
            <a:off x="3887112" y="8684099"/>
            <a:ext cx="2970888" cy="459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48" tIns="47276" rIns="94548" bIns="47276" anchor="b"/>
          <a:lstStyle>
            <a:lvl1pPr defTabSz="9461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461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61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61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61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BA7EA7DE-2F48-40B1-B673-443EDB4AA5AB}" type="slidenum">
              <a:rPr lang="pt-BR" sz="1200" b="0">
                <a:latin typeface="Times New Roman" pitchFamily="18" charset="0"/>
              </a:rPr>
              <a:pPr algn="r"/>
              <a:t>2</a:t>
            </a:fld>
            <a:endParaRPr lang="pt-BR" sz="1200" b="0">
              <a:latin typeface="Times New Roman" pitchFamily="18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3"/>
          <p:cNvSpPr txBox="1">
            <a:spLocks noGrp="1" noChangeArrowheads="1"/>
          </p:cNvSpPr>
          <p:nvPr/>
        </p:nvSpPr>
        <p:spPr bwMode="auto">
          <a:xfrm>
            <a:off x="3887112" y="8684099"/>
            <a:ext cx="2970888" cy="459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48" tIns="47276" rIns="94548" bIns="47276" anchor="b"/>
          <a:lstStyle>
            <a:lvl1pPr defTabSz="9461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461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61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61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61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BA7EA7DE-2F48-40B1-B673-443EDB4AA5AB}" type="slidenum">
              <a:rPr lang="pt-BR" sz="1200" b="0">
                <a:latin typeface="Times New Roman" pitchFamily="18" charset="0"/>
              </a:rPr>
              <a:pPr algn="r"/>
              <a:t>3</a:t>
            </a:fld>
            <a:endParaRPr lang="pt-BR" sz="1200" b="0">
              <a:latin typeface="Times New Roman" pitchFamily="18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3"/>
          <p:cNvSpPr txBox="1">
            <a:spLocks noGrp="1" noChangeArrowheads="1"/>
          </p:cNvSpPr>
          <p:nvPr/>
        </p:nvSpPr>
        <p:spPr bwMode="auto">
          <a:xfrm>
            <a:off x="3887112" y="8684099"/>
            <a:ext cx="2970888" cy="459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48" tIns="47276" rIns="94548" bIns="47276" anchor="b"/>
          <a:lstStyle>
            <a:lvl1pPr defTabSz="9461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461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61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61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61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BA7EA7DE-2F48-40B1-B673-443EDB4AA5AB}" type="slidenum">
              <a:rPr lang="pt-BR" sz="1200" b="0">
                <a:latin typeface="Times New Roman" pitchFamily="18" charset="0"/>
              </a:rPr>
              <a:pPr algn="r"/>
              <a:t>4</a:t>
            </a:fld>
            <a:endParaRPr lang="pt-BR" sz="1200" b="0">
              <a:latin typeface="Times New Roman" pitchFamily="18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3"/>
          <p:cNvSpPr txBox="1">
            <a:spLocks noGrp="1" noChangeArrowheads="1"/>
          </p:cNvSpPr>
          <p:nvPr/>
        </p:nvSpPr>
        <p:spPr bwMode="auto">
          <a:xfrm>
            <a:off x="3887112" y="8684099"/>
            <a:ext cx="2970888" cy="459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48" tIns="47276" rIns="94548" bIns="47276" anchor="b"/>
          <a:lstStyle>
            <a:lvl1pPr defTabSz="9461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461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61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61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61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BA7EA7DE-2F48-40B1-B673-443EDB4AA5AB}" type="slidenum">
              <a:rPr lang="pt-BR" sz="1200" b="0">
                <a:latin typeface="Times New Roman" pitchFamily="18" charset="0"/>
              </a:rPr>
              <a:pPr algn="r"/>
              <a:t>5</a:t>
            </a:fld>
            <a:endParaRPr lang="pt-BR" sz="1200" b="0">
              <a:latin typeface="Times New Roman" pitchFamily="18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3"/>
          <p:cNvSpPr txBox="1">
            <a:spLocks noGrp="1" noChangeArrowheads="1"/>
          </p:cNvSpPr>
          <p:nvPr/>
        </p:nvSpPr>
        <p:spPr bwMode="auto">
          <a:xfrm>
            <a:off x="3887112" y="8684099"/>
            <a:ext cx="2970888" cy="459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48" tIns="47276" rIns="94548" bIns="47276" anchor="b"/>
          <a:lstStyle>
            <a:lvl1pPr defTabSz="9461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461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61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61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61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BA7EA7DE-2F48-40B1-B673-443EDB4AA5AB}" type="slidenum">
              <a:rPr lang="pt-BR" sz="1200" b="0">
                <a:latin typeface="Times New Roman" pitchFamily="18" charset="0"/>
              </a:rPr>
              <a:pPr algn="r"/>
              <a:t>6</a:t>
            </a:fld>
            <a:endParaRPr lang="pt-BR" sz="1200" b="0">
              <a:latin typeface="Times New Roman" pitchFamily="18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3"/>
          <p:cNvSpPr txBox="1">
            <a:spLocks noGrp="1" noChangeArrowheads="1"/>
          </p:cNvSpPr>
          <p:nvPr/>
        </p:nvSpPr>
        <p:spPr bwMode="auto">
          <a:xfrm>
            <a:off x="3887112" y="8684099"/>
            <a:ext cx="2970888" cy="459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48" tIns="47276" rIns="94548" bIns="47276" anchor="b"/>
          <a:lstStyle>
            <a:lvl1pPr defTabSz="9461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461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61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61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61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BA7EA7DE-2F48-40B1-B673-443EDB4AA5AB}" type="slidenum">
              <a:rPr lang="pt-BR" sz="1200" b="0">
                <a:latin typeface="Times New Roman" pitchFamily="18" charset="0"/>
              </a:rPr>
              <a:pPr algn="r"/>
              <a:t>7</a:t>
            </a:fld>
            <a:endParaRPr lang="pt-BR" sz="1200" b="0">
              <a:latin typeface="Times New Roman" pitchFamily="18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3"/>
          <p:cNvSpPr txBox="1">
            <a:spLocks noGrp="1" noChangeArrowheads="1"/>
          </p:cNvSpPr>
          <p:nvPr/>
        </p:nvSpPr>
        <p:spPr bwMode="auto">
          <a:xfrm>
            <a:off x="3887112" y="8684099"/>
            <a:ext cx="2970888" cy="459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48" tIns="47276" rIns="94548" bIns="47276" anchor="b"/>
          <a:lstStyle>
            <a:lvl1pPr defTabSz="9461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461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61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61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61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BA7EA7DE-2F48-40B1-B673-443EDB4AA5AB}" type="slidenum">
              <a:rPr lang="pt-BR" sz="1200" b="0">
                <a:latin typeface="Times New Roman" pitchFamily="18" charset="0"/>
              </a:rPr>
              <a:pPr algn="r"/>
              <a:t>8</a:t>
            </a:fld>
            <a:endParaRPr lang="pt-BR" sz="1200" b="0">
              <a:latin typeface="Times New Roman" pitchFamily="18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3"/>
          <p:cNvSpPr txBox="1">
            <a:spLocks noGrp="1" noChangeArrowheads="1"/>
          </p:cNvSpPr>
          <p:nvPr/>
        </p:nvSpPr>
        <p:spPr bwMode="auto">
          <a:xfrm>
            <a:off x="3887112" y="8684099"/>
            <a:ext cx="2970888" cy="459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548" tIns="47276" rIns="94548" bIns="47276" anchor="b"/>
          <a:lstStyle>
            <a:lvl1pPr defTabSz="9461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461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61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61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61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615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BA7EA7DE-2F48-40B1-B673-443EDB4AA5AB}" type="slidenum">
              <a:rPr lang="pt-BR" sz="1200" b="0">
                <a:latin typeface="Times New Roman" pitchFamily="18" charset="0"/>
              </a:rPr>
              <a:pPr algn="r"/>
              <a:t>9</a:t>
            </a:fld>
            <a:endParaRPr lang="pt-BR" sz="1200" b="0">
              <a:latin typeface="Times New Roman" pitchFamily="18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82C73-63E7-40B2-AB1E-CCFA60870DFB}" type="datetimeFigureOut">
              <a:rPr lang="pt-BR" smtClean="0"/>
              <a:t>23/10/2012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0EB6-2384-4733-8231-ABC84938EB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5966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82C73-63E7-40B2-AB1E-CCFA60870DFB}" type="datetimeFigureOut">
              <a:rPr lang="pt-BR" smtClean="0"/>
              <a:t>23/10/2012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0EB6-2384-4733-8231-ABC84938EB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2252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82C73-63E7-40B2-AB1E-CCFA60870DFB}" type="datetimeFigureOut">
              <a:rPr lang="pt-BR" smtClean="0"/>
              <a:t>23/10/2012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0EB6-2384-4733-8231-ABC84938EB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4091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82C73-63E7-40B2-AB1E-CCFA60870DFB}" type="datetimeFigureOut">
              <a:rPr lang="pt-BR" smtClean="0"/>
              <a:t>23/10/2012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0EB6-2384-4733-8231-ABC84938EB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0517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82C73-63E7-40B2-AB1E-CCFA60870DFB}" type="datetimeFigureOut">
              <a:rPr lang="pt-BR" smtClean="0"/>
              <a:t>23/10/2012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0EB6-2384-4733-8231-ABC84938EB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5736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82C73-63E7-40B2-AB1E-CCFA60870DFB}" type="datetimeFigureOut">
              <a:rPr lang="pt-BR" smtClean="0"/>
              <a:t>23/10/2012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0EB6-2384-4733-8231-ABC84938EB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0320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82C73-63E7-40B2-AB1E-CCFA60870DFB}" type="datetimeFigureOut">
              <a:rPr lang="pt-BR" smtClean="0"/>
              <a:t>23/10/2012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0EB6-2384-4733-8231-ABC84938EB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1623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82C73-63E7-40B2-AB1E-CCFA60870DFB}" type="datetimeFigureOut">
              <a:rPr lang="pt-BR" smtClean="0"/>
              <a:t>23/10/2012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0EB6-2384-4733-8231-ABC84938EB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730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82C73-63E7-40B2-AB1E-CCFA60870DFB}" type="datetimeFigureOut">
              <a:rPr lang="pt-BR" smtClean="0"/>
              <a:t>23/10/2012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0EB6-2384-4733-8231-ABC84938EB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3830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82C73-63E7-40B2-AB1E-CCFA60870DFB}" type="datetimeFigureOut">
              <a:rPr lang="pt-BR" smtClean="0"/>
              <a:t>23/10/2012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0EB6-2384-4733-8231-ABC84938EB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7755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82C73-63E7-40B2-AB1E-CCFA60870DFB}" type="datetimeFigureOut">
              <a:rPr lang="pt-BR" smtClean="0"/>
              <a:t>23/10/2012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00EB6-2384-4733-8231-ABC84938EB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5208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82C73-63E7-40B2-AB1E-CCFA60870DFB}" type="datetimeFigureOut">
              <a:rPr lang="pt-BR" smtClean="0"/>
              <a:t>23/10/2012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00EB6-2384-4733-8231-ABC84938EB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9006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emf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02"/>
          <p:cNvSpPr txBox="1">
            <a:spLocks noChangeArrowheads="1"/>
          </p:cNvSpPr>
          <p:nvPr/>
        </p:nvSpPr>
        <p:spPr bwMode="auto">
          <a:xfrm>
            <a:off x="5127624" y="6356176"/>
            <a:ext cx="3846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  <a:defRPr/>
            </a:pPr>
            <a:r>
              <a:rPr lang="es-ES" dirty="0" smtClean="0">
                <a:latin typeface="Calibri" pitchFamily="34" charset="0"/>
              </a:rPr>
              <a:t>ASUNCIÓN, PARAGUAY | OCTUBRE 2012</a:t>
            </a:r>
          </a:p>
        </p:txBody>
      </p:sp>
      <p:sp>
        <p:nvSpPr>
          <p:cNvPr id="7" name="Retângulo 6"/>
          <p:cNvSpPr/>
          <p:nvPr/>
        </p:nvSpPr>
        <p:spPr bwMode="auto">
          <a:xfrm>
            <a:off x="1588" y="4516536"/>
            <a:ext cx="9144000" cy="928688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pt-BR" sz="2400" b="0" u="sng">
              <a:latin typeface="Times New Roman" pitchFamily="18" charset="0"/>
            </a:endParaRPr>
          </a:p>
        </p:txBody>
      </p:sp>
      <p:sp>
        <p:nvSpPr>
          <p:cNvPr id="9" name="Triângulo isósceles 8"/>
          <p:cNvSpPr/>
          <p:nvPr/>
        </p:nvSpPr>
        <p:spPr bwMode="auto">
          <a:xfrm>
            <a:off x="88900" y="4475163"/>
            <a:ext cx="500063" cy="285750"/>
          </a:xfrm>
          <a:prstGeom prst="triangle">
            <a:avLst/>
          </a:prstGeom>
          <a:solidFill>
            <a:schemeClr val="accent4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pt-BR" sz="2400" b="0" u="sng">
              <a:latin typeface="Times New Roman" pitchFamily="18" charset="0"/>
            </a:endParaRPr>
          </a:p>
        </p:txBody>
      </p:sp>
      <p:pic>
        <p:nvPicPr>
          <p:cNvPr id="2055" name="Picture 14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40" t="10071"/>
          <a:stretch>
            <a:fillRect/>
          </a:stretch>
        </p:blipFill>
        <p:spPr bwMode="auto">
          <a:xfrm>
            <a:off x="7011988" y="660400"/>
            <a:ext cx="161925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8829675" y="6351588"/>
            <a:ext cx="288925" cy="404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sz="2400" b="0"/>
          </a:p>
        </p:txBody>
      </p:sp>
      <p:pic>
        <p:nvPicPr>
          <p:cNvPr id="2057" name="Picture 12" descr="s10_schnittholz_neu_b"/>
          <p:cNvPicPr preferRelativeResize="0"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5750" y="1906588"/>
            <a:ext cx="161925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20" descr="florestal2copia"/>
          <p:cNvPicPr preferRelativeResize="0"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6225" y="660400"/>
            <a:ext cx="161925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Imagem 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5667375"/>
            <a:ext cx="2036762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Imagem 1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1988" y="1909763"/>
            <a:ext cx="1619250" cy="121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1" name="Imagem 1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06" t="5461" r="17969" b="56917"/>
          <a:stretch>
            <a:fillRect/>
          </a:stretch>
        </p:blipFill>
        <p:spPr bwMode="auto">
          <a:xfrm>
            <a:off x="660400" y="5786438"/>
            <a:ext cx="11207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102"/>
          <p:cNvSpPr txBox="1">
            <a:spLocks noChangeArrowheads="1"/>
          </p:cNvSpPr>
          <p:nvPr/>
        </p:nvSpPr>
        <p:spPr bwMode="auto">
          <a:xfrm>
            <a:off x="5137150" y="5564719"/>
            <a:ext cx="3168650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  <a:defRPr/>
            </a:pPr>
            <a:r>
              <a:rPr lang="es-ES" dirty="0" smtClean="0">
                <a:latin typeface="Calibri" pitchFamily="34" charset="0"/>
              </a:rPr>
              <a:t>IVAN TOMASELLI</a:t>
            </a:r>
          </a:p>
          <a:p>
            <a:pPr algn="ctr" eaLnBrk="1" hangingPunct="1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  <a:defRPr/>
            </a:pPr>
            <a:r>
              <a:rPr lang="es-ES" dirty="0" smtClean="0">
                <a:latin typeface="Calibri" pitchFamily="34" charset="0"/>
              </a:rPr>
              <a:t>www.stcp.com.br</a:t>
            </a:r>
          </a:p>
        </p:txBody>
      </p:sp>
      <p:sp>
        <p:nvSpPr>
          <p:cNvPr id="15" name="Rectangle 153"/>
          <p:cNvSpPr txBox="1">
            <a:spLocks noChangeArrowheads="1"/>
          </p:cNvSpPr>
          <p:nvPr/>
        </p:nvSpPr>
        <p:spPr bwMode="auto">
          <a:xfrm>
            <a:off x="35219" y="1488082"/>
            <a:ext cx="5280062" cy="134367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eaLnBrk="1" hangingPunct="1">
              <a:buFontTx/>
              <a:buNone/>
              <a:defRPr/>
            </a:pPr>
            <a:r>
              <a:rPr lang="es-ES" sz="28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  <a:endParaRPr lang="es-ES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395536" y="1556792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20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PLAN ESTRATEGICO PARA MEJORAR LA </a:t>
            </a:r>
            <a:r>
              <a:rPr lang="es-ES" sz="20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COMPETITIVIDAD </a:t>
            </a:r>
            <a:r>
              <a:rPr lang="es-ES" sz="20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DEL SECTOR </a:t>
            </a:r>
            <a:r>
              <a:rPr lang="es-ES" sz="20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FORESTAL</a:t>
            </a:r>
          </a:p>
          <a:p>
            <a:endParaRPr lang="es-ES" sz="1600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ES" sz="1600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s-ES" sz="16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ELEMENTOS  PARA DISCUSION </a:t>
            </a:r>
            <a:r>
              <a:rPr lang="es-ES" sz="1600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ES" sz="1600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9806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 txBox="1">
            <a:spLocks noChangeArrowheads="1"/>
          </p:cNvSpPr>
          <p:nvPr/>
        </p:nvSpPr>
        <p:spPr bwMode="auto">
          <a:xfrm>
            <a:off x="755576" y="1753895"/>
            <a:ext cx="7272808" cy="4267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Times New Roman" pitchFamily="18" charset="0"/>
              <a:buAutoNum type="arabicPeriod"/>
            </a:pPr>
            <a:endParaRPr lang="es-ES" sz="2400" dirty="0">
              <a:solidFill>
                <a:srgbClr val="2B4A76"/>
              </a:solidFill>
              <a:latin typeface="Calibri" pitchFamily="34" charset="0"/>
            </a:endParaRPr>
          </a:p>
          <a:p>
            <a:pPr lvl="0"/>
            <a:r>
              <a:rPr lang="es-ES_tradnl" sz="2000" dirty="0">
                <a:latin typeface="Arial" pitchFamily="34" charset="0"/>
                <a:cs typeface="Arial" pitchFamily="34" charset="0"/>
              </a:rPr>
              <a:t>CONCEPTO:</a:t>
            </a:r>
          </a:p>
          <a:p>
            <a:pPr lvl="0"/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	EL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FUTURO DEL SECTOR FORESTAL DE PARAGUAY DEPENDERÁ BÁSICAMENTE DE LA DEFINICIÓN E IMPLEMENTACIÓN DE UN PROGRAMA DE DESARROLLO FORESTAL ESTRUCTURADO Y  DE LARGO PLAZO,  QUE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CONSIDERE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:</a:t>
            </a:r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marL="1200150" lvl="2" indent="-34290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s-ES" dirty="0">
                <a:latin typeface="Arial" pitchFamily="34" charset="0"/>
                <a:cs typeface="Arial" pitchFamily="34" charset="0"/>
              </a:rPr>
              <a:t>APOYO POLÍTICO DE ALTO NIVEL </a:t>
            </a:r>
          </a:p>
          <a:p>
            <a:pPr marL="1200150" lvl="2" indent="-34290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ATRACCIÓN </a:t>
            </a:r>
            <a:r>
              <a:rPr lang="es-ES" dirty="0">
                <a:latin typeface="Arial" pitchFamily="34" charset="0"/>
                <a:cs typeface="Arial" pitchFamily="34" charset="0"/>
              </a:rPr>
              <a:t>DE INVERSIONES PARA MEJORAR LA COMPETITIVIDAD Y  ASEGURAR LA SUSTENTABILIDAD DE LAS OPERACIONES. 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Times New Roman" pitchFamily="18" charset="0"/>
              <a:buAutoNum type="arabicPeriod"/>
            </a:pPr>
            <a:endParaRPr lang="es-ES" sz="2400" dirty="0">
              <a:solidFill>
                <a:srgbClr val="2B4A76"/>
              </a:solidFill>
              <a:latin typeface="Calibri" pitchFamily="34" charset="0"/>
            </a:endParaRPr>
          </a:p>
        </p:txBody>
      </p:sp>
      <p:pic>
        <p:nvPicPr>
          <p:cNvPr id="3075" name="Picture 14" descr="pomera"/>
          <p:cNvPicPr>
            <a:picLocks noChangeAspect="1" noChangeArrowheads="1"/>
          </p:cNvPicPr>
          <p:nvPr/>
        </p:nvPicPr>
        <p:blipFill>
          <a:blip r:embed="rId3" cstate="print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56"/>
          <a:stretch>
            <a:fillRect/>
          </a:stretch>
        </p:blipFill>
        <p:spPr bwMode="auto">
          <a:xfrm>
            <a:off x="1331641" y="0"/>
            <a:ext cx="1296143" cy="100012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Imagem 13" descr="SAM_0004_red.jpg"/>
          <p:cNvPicPr>
            <a:picLocks noChangeAspect="1"/>
          </p:cNvPicPr>
          <p:nvPr/>
        </p:nvPicPr>
        <p:blipFill>
          <a:blip r:embed="rId4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31641" cy="10001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7" name="Triângulo isósceles 12"/>
          <p:cNvSpPr>
            <a:spLocks noChangeArrowheads="1"/>
          </p:cNvSpPr>
          <p:nvPr/>
        </p:nvSpPr>
        <p:spPr bwMode="auto">
          <a:xfrm rot="10800000">
            <a:off x="565150" y="1497013"/>
            <a:ext cx="500063" cy="285750"/>
          </a:xfrm>
          <a:prstGeom prst="triangle">
            <a:avLst>
              <a:gd name="adj" fmla="val 50000"/>
            </a:avLst>
          </a:prstGeom>
          <a:solidFill>
            <a:srgbClr val="2B4A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/>
          <a:lstStyle/>
          <a:p>
            <a:endParaRPr lang="es-ES" sz="1400" b="0" u="sng">
              <a:latin typeface="Calibri" pitchFamily="34" charset="0"/>
            </a:endParaRPr>
          </a:p>
        </p:txBody>
      </p:sp>
      <p:sp>
        <p:nvSpPr>
          <p:cNvPr id="16" name="Retângulo 15"/>
          <p:cNvSpPr/>
          <p:nvPr/>
        </p:nvSpPr>
        <p:spPr bwMode="auto">
          <a:xfrm>
            <a:off x="0" y="1000125"/>
            <a:ext cx="9144000" cy="642938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pt-BR" sz="2400" b="0" u="sng">
              <a:latin typeface="Times New Roman" pitchFamily="18" charset="0"/>
            </a:endParaRPr>
          </a:p>
        </p:txBody>
      </p:sp>
      <p:sp>
        <p:nvSpPr>
          <p:cNvPr id="3079" name="Rectangle 153"/>
          <p:cNvSpPr txBox="1">
            <a:spLocks noChangeArrowheads="1"/>
          </p:cNvSpPr>
          <p:nvPr/>
        </p:nvSpPr>
        <p:spPr bwMode="auto">
          <a:xfrm>
            <a:off x="1331642" y="1084119"/>
            <a:ext cx="7704980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1"/>
              </a:buClr>
              <a:buSzPct val="75000"/>
            </a:pPr>
            <a:r>
              <a:rPr lang="es-ES" sz="3000" dirty="0" smtClean="0">
                <a:solidFill>
                  <a:schemeClr val="bg1"/>
                </a:solidFill>
                <a:latin typeface="Calibri" pitchFamily="34" charset="0"/>
              </a:rPr>
              <a:t>            ELEMENTOS </a:t>
            </a:r>
            <a:r>
              <a:rPr lang="es-ES" sz="3000" dirty="0">
                <a:solidFill>
                  <a:schemeClr val="bg1"/>
                </a:solidFill>
                <a:latin typeface="Calibri" pitchFamily="34" charset="0"/>
              </a:rPr>
              <a:t>PARA EL PLAN ESTRATEGICO</a:t>
            </a:r>
          </a:p>
        </p:txBody>
      </p:sp>
    </p:spTree>
    <p:extLst>
      <p:ext uri="{BB962C8B-B14F-4D97-AF65-F5344CB8AC3E}">
        <p14:creationId xmlns:p14="http://schemas.microsoft.com/office/powerpoint/2010/main" val="1457277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 txBox="1">
            <a:spLocks noChangeArrowheads="1"/>
          </p:cNvSpPr>
          <p:nvPr/>
        </p:nvSpPr>
        <p:spPr bwMode="auto">
          <a:xfrm>
            <a:off x="179512" y="1753895"/>
            <a:ext cx="7272808" cy="4267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Times New Roman" pitchFamily="18" charset="0"/>
              <a:buAutoNum type="arabicPeriod"/>
            </a:pPr>
            <a:endParaRPr lang="es-ES" sz="2400" dirty="0">
              <a:solidFill>
                <a:srgbClr val="2B4A76"/>
              </a:solidFill>
              <a:latin typeface="Calibri" pitchFamily="34" charset="0"/>
            </a:endParaRPr>
          </a:p>
          <a:p>
            <a:pPr lvl="0"/>
            <a:r>
              <a:rPr lang="es-ES" sz="1800" dirty="0" smtClean="0">
                <a:latin typeface="Arial" pitchFamily="34" charset="0"/>
                <a:cs typeface="Arial" pitchFamily="34" charset="0"/>
              </a:rPr>
              <a:t> </a:t>
            </a:r>
            <a:endParaRPr lang="pt-BR" sz="18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	EL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PROGRAMA DE DESARROLLO FORESTAL PUEDE CONTRIBUIR PARA RESOLVER MUCHOS DE LOS PROBLEMAS QUE FRENAN EL DESARROLLO DE LAS ZONAS RURALES, AL CREAR OPORTUNIDADES PARA LA:</a:t>
            </a:r>
          </a:p>
          <a:p>
            <a:pPr lvl="2" algn="just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-   </a:t>
            </a:r>
            <a:r>
              <a:rPr lang="es-ES" dirty="0">
                <a:latin typeface="Arial" pitchFamily="34" charset="0"/>
                <a:cs typeface="Arial" pitchFamily="34" charset="0"/>
              </a:rPr>
              <a:t>GENERACIÓN DE NUEVOS INGRESOS</a:t>
            </a:r>
          </a:p>
          <a:p>
            <a:pPr marL="1200150" lvl="2" indent="-342900" algn="just" eaLnBrk="1" hangingPunct="1"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r>
              <a:rPr lang="es-ES" dirty="0">
                <a:latin typeface="Arial" pitchFamily="34" charset="0"/>
                <a:cs typeface="Arial" pitchFamily="34" charset="0"/>
              </a:rPr>
              <a:t>FUENTES DE TRABAJO </a:t>
            </a:r>
          </a:p>
          <a:p>
            <a:pPr marL="1200150" lvl="2" indent="-342900" algn="just" eaLnBrk="1" hangingPunct="1"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r>
              <a:rPr lang="es-ES" dirty="0">
                <a:latin typeface="Arial" pitchFamily="34" charset="0"/>
                <a:cs typeface="Arial" pitchFamily="34" charset="0"/>
              </a:rPr>
              <a:t>REDUCCIÓN DE  LA POBREZA.  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Times New Roman" pitchFamily="18" charset="0"/>
              <a:buAutoNum type="arabicPeriod"/>
            </a:pPr>
            <a:endParaRPr lang="es-ES" dirty="0">
              <a:solidFill>
                <a:srgbClr val="2B4A76"/>
              </a:solidFill>
              <a:latin typeface="Calibri" pitchFamily="34" charset="0"/>
            </a:endParaRPr>
          </a:p>
        </p:txBody>
      </p:sp>
      <p:pic>
        <p:nvPicPr>
          <p:cNvPr id="3075" name="Picture 14" descr="pomera"/>
          <p:cNvPicPr>
            <a:picLocks noChangeAspect="1" noChangeArrowheads="1"/>
          </p:cNvPicPr>
          <p:nvPr/>
        </p:nvPicPr>
        <p:blipFill>
          <a:blip r:embed="rId3" cstate="print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56"/>
          <a:stretch>
            <a:fillRect/>
          </a:stretch>
        </p:blipFill>
        <p:spPr bwMode="auto">
          <a:xfrm>
            <a:off x="1331641" y="0"/>
            <a:ext cx="1296143" cy="100012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Imagem 13" descr="SAM_0004_red.jpg"/>
          <p:cNvPicPr>
            <a:picLocks noChangeAspect="1"/>
          </p:cNvPicPr>
          <p:nvPr/>
        </p:nvPicPr>
        <p:blipFill>
          <a:blip r:embed="rId4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1" y="9426"/>
            <a:ext cx="1368152" cy="99069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7" name="Triângulo isósceles 12"/>
          <p:cNvSpPr>
            <a:spLocks noChangeArrowheads="1"/>
          </p:cNvSpPr>
          <p:nvPr/>
        </p:nvSpPr>
        <p:spPr bwMode="auto">
          <a:xfrm rot="10800000">
            <a:off x="565150" y="1497013"/>
            <a:ext cx="500063" cy="285750"/>
          </a:xfrm>
          <a:prstGeom prst="triangle">
            <a:avLst>
              <a:gd name="adj" fmla="val 50000"/>
            </a:avLst>
          </a:prstGeom>
          <a:solidFill>
            <a:srgbClr val="2B4A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/>
          <a:lstStyle/>
          <a:p>
            <a:endParaRPr lang="es-ES" sz="1400" b="0" u="sng">
              <a:latin typeface="Calibri" pitchFamily="34" charset="0"/>
            </a:endParaRPr>
          </a:p>
        </p:txBody>
      </p:sp>
      <p:sp>
        <p:nvSpPr>
          <p:cNvPr id="16" name="Retângulo 15"/>
          <p:cNvSpPr/>
          <p:nvPr/>
        </p:nvSpPr>
        <p:spPr bwMode="auto">
          <a:xfrm>
            <a:off x="0" y="1000125"/>
            <a:ext cx="9144000" cy="642938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pt-BR" sz="2400" b="0" u="sng">
              <a:latin typeface="Times New Roman" pitchFamily="18" charset="0"/>
            </a:endParaRPr>
          </a:p>
        </p:txBody>
      </p:sp>
      <p:sp>
        <p:nvSpPr>
          <p:cNvPr id="3079" name="Rectangle 153"/>
          <p:cNvSpPr txBox="1">
            <a:spLocks noChangeArrowheads="1"/>
          </p:cNvSpPr>
          <p:nvPr/>
        </p:nvSpPr>
        <p:spPr bwMode="auto">
          <a:xfrm>
            <a:off x="1331642" y="1084119"/>
            <a:ext cx="7704980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1"/>
              </a:buClr>
              <a:buSzPct val="75000"/>
            </a:pPr>
            <a:r>
              <a:rPr lang="es-ES" sz="3000" dirty="0" smtClean="0">
                <a:solidFill>
                  <a:schemeClr val="bg1"/>
                </a:solidFill>
                <a:latin typeface="Calibri" pitchFamily="34" charset="0"/>
              </a:rPr>
              <a:t>            ELEMENTOS </a:t>
            </a:r>
            <a:r>
              <a:rPr lang="es-ES" sz="3000" dirty="0">
                <a:solidFill>
                  <a:schemeClr val="bg1"/>
                </a:solidFill>
                <a:latin typeface="Calibri" pitchFamily="34" charset="0"/>
              </a:rPr>
              <a:t>PARA EL PLAN ESTRATEGICO</a:t>
            </a:r>
          </a:p>
        </p:txBody>
      </p:sp>
    </p:spTree>
    <p:extLst>
      <p:ext uri="{BB962C8B-B14F-4D97-AF65-F5344CB8AC3E}">
        <p14:creationId xmlns:p14="http://schemas.microsoft.com/office/powerpoint/2010/main" val="3984556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 txBox="1">
            <a:spLocks noChangeArrowheads="1"/>
          </p:cNvSpPr>
          <p:nvPr/>
        </p:nvSpPr>
        <p:spPr bwMode="auto">
          <a:xfrm>
            <a:off x="35496" y="1897911"/>
            <a:ext cx="8568952" cy="4267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s-ES" sz="2000" dirty="0" smtClean="0">
                <a:latin typeface="Arial" pitchFamily="34" charset="0"/>
                <a:cs typeface="Arial" pitchFamily="34" charset="0"/>
              </a:rPr>
              <a:t>	PARA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MEJORAR LA COMPETITIVIDAD DEL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SECTOR FORESTAL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DE PARAGUAY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SE REQUERIRÁN CAMBIOS  PROFUNDOS:</a:t>
            </a:r>
            <a:endParaRPr lang="es-ES" sz="2000" dirty="0">
              <a:latin typeface="Arial" pitchFamily="34" charset="0"/>
              <a:cs typeface="Arial" pitchFamily="34" charset="0"/>
            </a:endParaRPr>
          </a:p>
          <a:p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pt-BR" dirty="0">
                <a:latin typeface="Arial" pitchFamily="34" charset="0"/>
                <a:cs typeface="Arial" pitchFamily="34" charset="0"/>
              </a:rPr>
              <a:t>	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	I</a:t>
            </a:r>
            <a:r>
              <a:rPr lang="pt-BR" dirty="0">
                <a:latin typeface="Arial" pitchFamily="34" charset="0"/>
                <a:cs typeface="Arial" pitchFamily="34" charset="0"/>
              </a:rPr>
              <a:t>) </a:t>
            </a:r>
            <a:r>
              <a:rPr lang="es-ES" dirty="0">
                <a:latin typeface="Arial" pitchFamily="34" charset="0"/>
                <a:cs typeface="Arial" pitchFamily="34" charset="0"/>
              </a:rPr>
              <a:t>INCREMENTAR LA DISPONIBILIDAD DE MATERIA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PRIMA </a:t>
            </a:r>
            <a:r>
              <a:rPr lang="es-ES" dirty="0">
                <a:latin typeface="Arial" pitchFamily="34" charset="0"/>
                <a:cs typeface="Arial" pitchFamily="34" charset="0"/>
              </a:rPr>
              <a:t>A TRAVÉS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	DE</a:t>
            </a:r>
            <a:r>
              <a:rPr lang="es-ES" dirty="0">
                <a:latin typeface="Arial" pitchFamily="34" charset="0"/>
                <a:cs typeface="Arial" pitchFamily="34" charset="0"/>
              </a:rPr>
              <a:t>: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s-ES" dirty="0">
                <a:latin typeface="Arial" pitchFamily="34" charset="0"/>
                <a:cs typeface="Arial" pitchFamily="34" charset="0"/>
              </a:rPr>
              <a:t>		-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PLANES </a:t>
            </a:r>
            <a:r>
              <a:rPr lang="es-ES" dirty="0">
                <a:latin typeface="Arial" pitchFamily="34" charset="0"/>
                <a:cs typeface="Arial" pitchFamily="34" charset="0"/>
              </a:rPr>
              <a:t>DE MANEJO EFICIENTES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s-ES" dirty="0">
                <a:latin typeface="Arial" pitchFamily="34" charset="0"/>
                <a:cs typeface="Arial" pitchFamily="34" charset="0"/>
              </a:rPr>
              <a:t>		-PLANTACIONES FORESTALES DE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COMPETITIVAS</a:t>
            </a:r>
            <a:endParaRPr lang="es-ES" dirty="0">
              <a:latin typeface="Arial" pitchFamily="34" charset="0"/>
              <a:cs typeface="Arial" pitchFamily="34" charset="0"/>
            </a:endParaRPr>
          </a:p>
          <a:p>
            <a:pPr lvl="1"/>
            <a:endParaRPr lang="pt-BR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pt-BR" dirty="0">
                <a:latin typeface="Arial" pitchFamily="34" charset="0"/>
                <a:cs typeface="Arial" pitchFamily="34" charset="0"/>
              </a:rPr>
              <a:t>	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	II</a:t>
            </a:r>
            <a:r>
              <a:rPr lang="pt-BR" dirty="0">
                <a:latin typeface="Arial" pitchFamily="34" charset="0"/>
                <a:cs typeface="Arial" pitchFamily="34" charset="0"/>
              </a:rPr>
              <a:t>)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CREAR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UNA </a:t>
            </a:r>
            <a:r>
              <a:rPr lang="es-ES" dirty="0">
                <a:latin typeface="Arial" pitchFamily="34" charset="0"/>
                <a:cs typeface="Arial" pitchFamily="34" charset="0"/>
              </a:rPr>
              <a:t>INDUSTRIA DE TRANSFORMACIÓN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es-ES" dirty="0">
                <a:latin typeface="Arial" pitchFamily="34" charset="0"/>
                <a:cs typeface="Arial" pitchFamily="34" charset="0"/>
              </a:rPr>
              <a:t>ALTA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  	PRODUCTIVIDAD</a:t>
            </a:r>
            <a:r>
              <a:rPr lang="es-ES" dirty="0">
                <a:latin typeface="Arial" pitchFamily="34" charset="0"/>
                <a:cs typeface="Arial" pitchFamily="34" charset="0"/>
              </a:rPr>
              <a:t>;</a:t>
            </a:r>
          </a:p>
          <a:p>
            <a:pPr lvl="1"/>
            <a:endParaRPr lang="es-ES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s-ES" dirty="0">
                <a:latin typeface="Arial" pitchFamily="34" charset="0"/>
                <a:cs typeface="Arial" pitchFamily="34" charset="0"/>
              </a:rPr>
              <a:t>	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	III</a:t>
            </a:r>
            <a:r>
              <a:rPr lang="es-ES" dirty="0">
                <a:latin typeface="Arial" pitchFamily="34" charset="0"/>
                <a:cs typeface="Arial" pitchFamily="34" charset="0"/>
              </a:rPr>
              <a:t>) FACILITAR EL ACCESO A MERCADOS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INTERNACIONALES.</a:t>
            </a:r>
          </a:p>
          <a:p>
            <a:pPr lvl="1"/>
            <a:endParaRPr lang="es-ES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r>
              <a:rPr lang="es-ES" dirty="0" smtClean="0">
                <a:latin typeface="Arial" pitchFamily="34" charset="0"/>
                <a:cs typeface="Arial" pitchFamily="34" charset="0"/>
              </a:rPr>
              <a:t>						</a:t>
            </a:r>
          </a:p>
          <a:p>
            <a:pPr lvl="1"/>
            <a:r>
              <a:rPr lang="es-ES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s-ES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					PLAN ESTRATEGICO</a:t>
            </a:r>
            <a:endParaRPr lang="pt-BR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5" name="Picture 14" descr="pomera"/>
          <p:cNvPicPr>
            <a:picLocks noChangeAspect="1" noChangeArrowheads="1"/>
          </p:cNvPicPr>
          <p:nvPr/>
        </p:nvPicPr>
        <p:blipFill>
          <a:blip r:embed="rId3" cstate="print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56"/>
          <a:stretch>
            <a:fillRect/>
          </a:stretch>
        </p:blipFill>
        <p:spPr bwMode="auto">
          <a:xfrm>
            <a:off x="1331641" y="0"/>
            <a:ext cx="1296143" cy="100012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Imagem 13" descr="SAM_0004_red.jpg"/>
          <p:cNvPicPr>
            <a:picLocks noChangeAspect="1"/>
          </p:cNvPicPr>
          <p:nvPr/>
        </p:nvPicPr>
        <p:blipFill>
          <a:blip r:embed="rId4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1" y="9426"/>
            <a:ext cx="1368152" cy="99069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7" name="Triângulo isósceles 12"/>
          <p:cNvSpPr>
            <a:spLocks noChangeArrowheads="1"/>
          </p:cNvSpPr>
          <p:nvPr/>
        </p:nvSpPr>
        <p:spPr bwMode="auto">
          <a:xfrm rot="10800000">
            <a:off x="565150" y="1497013"/>
            <a:ext cx="500063" cy="285750"/>
          </a:xfrm>
          <a:prstGeom prst="triangle">
            <a:avLst>
              <a:gd name="adj" fmla="val 50000"/>
            </a:avLst>
          </a:prstGeom>
          <a:solidFill>
            <a:srgbClr val="2B4A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/>
          <a:lstStyle/>
          <a:p>
            <a:endParaRPr lang="es-ES" sz="1400" b="0" u="sng">
              <a:latin typeface="Calibri" pitchFamily="34" charset="0"/>
            </a:endParaRPr>
          </a:p>
        </p:txBody>
      </p:sp>
      <p:sp>
        <p:nvSpPr>
          <p:cNvPr id="16" name="Retângulo 15"/>
          <p:cNvSpPr/>
          <p:nvPr/>
        </p:nvSpPr>
        <p:spPr bwMode="auto">
          <a:xfrm>
            <a:off x="0" y="1000125"/>
            <a:ext cx="9144000" cy="642938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pt-BR" sz="2400" b="0" u="sng">
              <a:latin typeface="Times New Roman" pitchFamily="18" charset="0"/>
            </a:endParaRPr>
          </a:p>
        </p:txBody>
      </p:sp>
      <p:sp>
        <p:nvSpPr>
          <p:cNvPr id="3079" name="Rectangle 153"/>
          <p:cNvSpPr txBox="1">
            <a:spLocks noChangeArrowheads="1"/>
          </p:cNvSpPr>
          <p:nvPr/>
        </p:nvSpPr>
        <p:spPr bwMode="auto">
          <a:xfrm>
            <a:off x="1331642" y="1084119"/>
            <a:ext cx="7704980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1"/>
              </a:buClr>
              <a:buSzPct val="75000"/>
            </a:pPr>
            <a:r>
              <a:rPr lang="es-ES" sz="3000" dirty="0" smtClean="0">
                <a:solidFill>
                  <a:schemeClr val="bg1"/>
                </a:solidFill>
                <a:latin typeface="Calibri" pitchFamily="34" charset="0"/>
              </a:rPr>
              <a:t>            ELEMENTOS </a:t>
            </a:r>
            <a:r>
              <a:rPr lang="es-ES" sz="3000" dirty="0">
                <a:solidFill>
                  <a:schemeClr val="bg1"/>
                </a:solidFill>
                <a:latin typeface="Calibri" pitchFamily="34" charset="0"/>
              </a:rPr>
              <a:t>PARA EL PLAN ESTRATEGICO</a:t>
            </a:r>
          </a:p>
        </p:txBody>
      </p:sp>
      <p:sp>
        <p:nvSpPr>
          <p:cNvPr id="5" name="Seta para a direita 4"/>
          <p:cNvSpPr/>
          <p:nvPr/>
        </p:nvSpPr>
        <p:spPr>
          <a:xfrm>
            <a:off x="3275856" y="5949280"/>
            <a:ext cx="129614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8539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 txBox="1">
            <a:spLocks noChangeArrowheads="1"/>
          </p:cNvSpPr>
          <p:nvPr/>
        </p:nvSpPr>
        <p:spPr bwMode="auto">
          <a:xfrm>
            <a:off x="107504" y="1753895"/>
            <a:ext cx="7560840" cy="4267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Times New Roman" pitchFamily="18" charset="0"/>
              <a:buAutoNum type="arabicPeriod"/>
            </a:pPr>
            <a:endParaRPr lang="es-ES" sz="2400" dirty="0">
              <a:solidFill>
                <a:srgbClr val="2B4A76"/>
              </a:solidFill>
              <a:latin typeface="Calibri" pitchFamily="34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defRPr/>
            </a:pPr>
            <a:r>
              <a:rPr lang="es-ES" sz="2000" dirty="0" smtClean="0"/>
              <a:t>	PLAN ESTRATÉGICO</a:t>
            </a:r>
          </a:p>
          <a:p>
            <a:pPr lvl="2" eaLnBrk="1" hangingPunct="1">
              <a:spcBef>
                <a:spcPts val="1200"/>
              </a:spcBef>
              <a:spcAft>
                <a:spcPts val="1200"/>
              </a:spcAft>
              <a:defRPr/>
            </a:pPr>
            <a:r>
              <a:rPr lang="es-ES" sz="2000" dirty="0" smtClean="0"/>
              <a:t>	DEBERÁ CONSIDERAR ACCIONES PARA INTRODUCCIÓN DE CAMBIOS,  ACTUANDO EN LOS INDICADORES CON POTENCIAL MAS ELEVADO DE INTRODUCIR MEJORÍAS EN EL CLIMA DE NEGOCIOS Y FACILITAR LA ATRACCIÓN DE INVERSIONES EN NEGOCIOS FORESTALES SOSTENIBLES. </a:t>
            </a:r>
            <a:endParaRPr lang="pt-BR" sz="2000" dirty="0" smtClean="0"/>
          </a:p>
          <a:p>
            <a:pPr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s-ES" sz="1800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/>
            </a:r>
            <a:br>
              <a:rPr lang="es-ES" sz="1800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</a:br>
            <a:endParaRPr lang="es-ES" sz="1800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lvl="0"/>
            <a:endParaRPr lang="pt-BR" sz="18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Times New Roman" pitchFamily="18" charset="0"/>
              <a:buAutoNum type="arabicPeriod"/>
            </a:pPr>
            <a:endParaRPr lang="es-ES" sz="2400" dirty="0">
              <a:solidFill>
                <a:srgbClr val="2B4A76"/>
              </a:solidFill>
              <a:latin typeface="Calibri" pitchFamily="34" charset="0"/>
            </a:endParaRPr>
          </a:p>
        </p:txBody>
      </p:sp>
      <p:pic>
        <p:nvPicPr>
          <p:cNvPr id="3075" name="Picture 14" descr="pomera"/>
          <p:cNvPicPr>
            <a:picLocks noChangeAspect="1" noChangeArrowheads="1"/>
          </p:cNvPicPr>
          <p:nvPr/>
        </p:nvPicPr>
        <p:blipFill>
          <a:blip r:embed="rId3" cstate="print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56"/>
          <a:stretch>
            <a:fillRect/>
          </a:stretch>
        </p:blipFill>
        <p:spPr bwMode="auto">
          <a:xfrm>
            <a:off x="1331641" y="0"/>
            <a:ext cx="1296143" cy="100012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Imagem 13" descr="SAM_0004_red.jpg"/>
          <p:cNvPicPr>
            <a:picLocks noChangeAspect="1"/>
          </p:cNvPicPr>
          <p:nvPr/>
        </p:nvPicPr>
        <p:blipFill>
          <a:blip r:embed="rId4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1" y="9426"/>
            <a:ext cx="1368152" cy="99069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7" name="Triângulo isósceles 12"/>
          <p:cNvSpPr>
            <a:spLocks noChangeArrowheads="1"/>
          </p:cNvSpPr>
          <p:nvPr/>
        </p:nvSpPr>
        <p:spPr bwMode="auto">
          <a:xfrm rot="10800000">
            <a:off x="565150" y="1497013"/>
            <a:ext cx="500063" cy="285750"/>
          </a:xfrm>
          <a:prstGeom prst="triangle">
            <a:avLst>
              <a:gd name="adj" fmla="val 50000"/>
            </a:avLst>
          </a:prstGeom>
          <a:solidFill>
            <a:srgbClr val="2B4A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/>
          <a:lstStyle/>
          <a:p>
            <a:endParaRPr lang="es-ES" sz="1400" b="0" u="sng">
              <a:latin typeface="Calibri" pitchFamily="34" charset="0"/>
            </a:endParaRPr>
          </a:p>
        </p:txBody>
      </p:sp>
      <p:sp>
        <p:nvSpPr>
          <p:cNvPr id="16" name="Retângulo 15"/>
          <p:cNvSpPr/>
          <p:nvPr/>
        </p:nvSpPr>
        <p:spPr bwMode="auto">
          <a:xfrm>
            <a:off x="0" y="1000125"/>
            <a:ext cx="9144000" cy="642938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pt-BR" sz="2400" b="0" u="sng">
              <a:latin typeface="Times New Roman" pitchFamily="18" charset="0"/>
            </a:endParaRPr>
          </a:p>
        </p:txBody>
      </p:sp>
      <p:sp>
        <p:nvSpPr>
          <p:cNvPr id="3079" name="Rectangle 153"/>
          <p:cNvSpPr txBox="1">
            <a:spLocks noChangeArrowheads="1"/>
          </p:cNvSpPr>
          <p:nvPr/>
        </p:nvSpPr>
        <p:spPr bwMode="auto">
          <a:xfrm>
            <a:off x="1331642" y="1084119"/>
            <a:ext cx="7704980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1"/>
              </a:buClr>
              <a:buSzPct val="75000"/>
            </a:pPr>
            <a:r>
              <a:rPr lang="es-ES" sz="3000" dirty="0" smtClean="0">
                <a:solidFill>
                  <a:schemeClr val="bg1"/>
                </a:solidFill>
                <a:latin typeface="Calibri" pitchFamily="34" charset="0"/>
              </a:rPr>
              <a:t>            ELEMENTOS </a:t>
            </a:r>
            <a:r>
              <a:rPr lang="es-ES" sz="3000" dirty="0">
                <a:solidFill>
                  <a:schemeClr val="bg1"/>
                </a:solidFill>
                <a:latin typeface="Calibri" pitchFamily="34" charset="0"/>
              </a:rPr>
              <a:t>PARA EL PLAN ESTRATEGICO</a:t>
            </a:r>
          </a:p>
        </p:txBody>
      </p:sp>
    </p:spTree>
    <p:extLst>
      <p:ext uri="{BB962C8B-B14F-4D97-AF65-F5344CB8AC3E}">
        <p14:creationId xmlns:p14="http://schemas.microsoft.com/office/powerpoint/2010/main" val="1351544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 txBox="1">
            <a:spLocks noChangeArrowheads="1"/>
          </p:cNvSpPr>
          <p:nvPr/>
        </p:nvSpPr>
        <p:spPr bwMode="auto">
          <a:xfrm>
            <a:off x="107504" y="1969919"/>
            <a:ext cx="7272808" cy="4267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	LOS ELEMENTOS PRIORITARIOS* QUE DEBERÁN SER CONSIDERADOS EN ACCIONES DEFINIDAS EN EL PLAN SON: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marL="914400" lvl="2" indent="0">
              <a:spcBef>
                <a:spcPts val="600"/>
              </a:spcBef>
              <a:spcAft>
                <a:spcPts val="600"/>
              </a:spcAft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REGULACIONES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marL="914400" lvl="2" indent="0">
              <a:spcBef>
                <a:spcPts val="600"/>
              </a:spcBef>
              <a:spcAft>
                <a:spcPts val="600"/>
              </a:spcAft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- MERCADO DE CAPITALES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marL="914400" lvl="2" indent="0">
              <a:spcBef>
                <a:spcPts val="600"/>
              </a:spcBef>
              <a:spcAft>
                <a:spcPts val="600"/>
              </a:spcAft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- DERECHO DE PROPIEDAD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marL="914400" lvl="2" indent="0">
              <a:spcBef>
                <a:spcPts val="600"/>
              </a:spcBef>
              <a:spcAft>
                <a:spcPts val="600"/>
              </a:spcAft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- FLUJOS DE CAPITAL E INVERSIÓN EXTRANJERA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marL="914400" lvl="2" indent="0">
              <a:spcBef>
                <a:spcPts val="600"/>
              </a:spcBef>
              <a:spcAft>
                <a:spcPts val="600"/>
              </a:spcAft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- POLÍTICAS AGRÍCOLAS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marL="914400" lvl="2" indent="0">
              <a:spcBef>
                <a:spcPts val="600"/>
              </a:spcBef>
              <a:spcAft>
                <a:spcPts val="600"/>
              </a:spcAft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- RECURSOS FORESTALES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marL="914400" lvl="2" indent="0">
              <a:spcBef>
                <a:spcPts val="600"/>
              </a:spcBef>
              <a:spcAft>
                <a:spcPts val="600"/>
              </a:spcAft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- APOYO PARA LAS EMPRESAS Y LA INDUSTRIA FORESTAL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es-ES" sz="20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ES" sz="20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ES" sz="20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	</a:t>
            </a:r>
            <a:r>
              <a:rPr lang="es-ES" sz="10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* FUENTE- DIAGNOSTICO</a:t>
            </a:r>
            <a:endParaRPr lang="es-ES" sz="2000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5" name="Picture 14" descr="pomera"/>
          <p:cNvPicPr>
            <a:picLocks noChangeAspect="1" noChangeArrowheads="1"/>
          </p:cNvPicPr>
          <p:nvPr/>
        </p:nvPicPr>
        <p:blipFill>
          <a:blip r:embed="rId3" cstate="print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56"/>
          <a:stretch>
            <a:fillRect/>
          </a:stretch>
        </p:blipFill>
        <p:spPr bwMode="auto">
          <a:xfrm>
            <a:off x="1331641" y="0"/>
            <a:ext cx="1296143" cy="100012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Imagem 13" descr="SAM_0004_red.jpg"/>
          <p:cNvPicPr>
            <a:picLocks noChangeAspect="1"/>
          </p:cNvPicPr>
          <p:nvPr/>
        </p:nvPicPr>
        <p:blipFill>
          <a:blip r:embed="rId4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1" y="9426"/>
            <a:ext cx="1368152" cy="99069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7" name="Triângulo isósceles 12"/>
          <p:cNvSpPr>
            <a:spLocks noChangeArrowheads="1"/>
          </p:cNvSpPr>
          <p:nvPr/>
        </p:nvSpPr>
        <p:spPr bwMode="auto">
          <a:xfrm rot="10800000">
            <a:off x="565150" y="1497013"/>
            <a:ext cx="500063" cy="285750"/>
          </a:xfrm>
          <a:prstGeom prst="triangle">
            <a:avLst>
              <a:gd name="adj" fmla="val 50000"/>
            </a:avLst>
          </a:prstGeom>
          <a:solidFill>
            <a:srgbClr val="2B4A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/>
          <a:lstStyle/>
          <a:p>
            <a:endParaRPr lang="es-ES" sz="1400" b="0" u="sng">
              <a:latin typeface="Calibri" pitchFamily="34" charset="0"/>
            </a:endParaRPr>
          </a:p>
        </p:txBody>
      </p:sp>
      <p:sp>
        <p:nvSpPr>
          <p:cNvPr id="16" name="Retângulo 15"/>
          <p:cNvSpPr/>
          <p:nvPr/>
        </p:nvSpPr>
        <p:spPr bwMode="auto">
          <a:xfrm>
            <a:off x="0" y="1000125"/>
            <a:ext cx="9144000" cy="642938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pt-BR" sz="2400" b="0" u="sng">
              <a:latin typeface="Times New Roman" pitchFamily="18" charset="0"/>
            </a:endParaRPr>
          </a:p>
        </p:txBody>
      </p:sp>
      <p:sp>
        <p:nvSpPr>
          <p:cNvPr id="3079" name="Rectangle 153"/>
          <p:cNvSpPr txBox="1">
            <a:spLocks noChangeArrowheads="1"/>
          </p:cNvSpPr>
          <p:nvPr/>
        </p:nvSpPr>
        <p:spPr bwMode="auto">
          <a:xfrm>
            <a:off x="1331642" y="1084119"/>
            <a:ext cx="7704980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1"/>
              </a:buClr>
              <a:buSzPct val="75000"/>
            </a:pPr>
            <a:r>
              <a:rPr lang="es-ES" sz="3000" dirty="0" smtClean="0">
                <a:solidFill>
                  <a:schemeClr val="bg1"/>
                </a:solidFill>
                <a:latin typeface="Calibri" pitchFamily="34" charset="0"/>
              </a:rPr>
              <a:t>            ELEMENTOS </a:t>
            </a:r>
            <a:r>
              <a:rPr lang="es-ES" sz="3000" dirty="0">
                <a:solidFill>
                  <a:schemeClr val="bg1"/>
                </a:solidFill>
                <a:latin typeface="Calibri" pitchFamily="34" charset="0"/>
              </a:rPr>
              <a:t>PARA EL PLAN ESTRATEGICO</a:t>
            </a:r>
          </a:p>
        </p:txBody>
      </p:sp>
    </p:spTree>
    <p:extLst>
      <p:ext uri="{BB962C8B-B14F-4D97-AF65-F5344CB8AC3E}">
        <p14:creationId xmlns:p14="http://schemas.microsoft.com/office/powerpoint/2010/main" val="201856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 txBox="1">
            <a:spLocks noChangeArrowheads="1"/>
          </p:cNvSpPr>
          <p:nvPr/>
        </p:nvSpPr>
        <p:spPr bwMode="auto">
          <a:xfrm>
            <a:off x="565150" y="2041927"/>
            <a:ext cx="8641212" cy="4267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s-ES" sz="2000" dirty="0" smtClean="0"/>
              <a:t>ACCIONES Y LÍNEAS PRIORITARIAS:</a:t>
            </a:r>
            <a:endParaRPr lang="pt-BR" sz="2000" dirty="0" smtClean="0"/>
          </a:p>
          <a:p>
            <a:r>
              <a:rPr lang="es-ES" dirty="0"/>
              <a:t> </a:t>
            </a:r>
            <a:endParaRPr lang="pt-BR" sz="18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s-UY" dirty="0" smtClean="0"/>
              <a:t>FORTALECIMIENTO DE LA INSTITUCIONALIDAD FORESTAL  </a:t>
            </a:r>
            <a:endParaRPr lang="pt-BR" dirty="0" smtClean="0"/>
          </a:p>
          <a:p>
            <a:pPr lvl="1"/>
            <a:r>
              <a:rPr lang="es-UY" dirty="0" smtClean="0"/>
              <a:t>	</a:t>
            </a:r>
            <a:r>
              <a:rPr lang="es-UY" sz="1400" dirty="0" smtClean="0"/>
              <a:t>-	MEJORAMIENTO DEL LIDERAZGO POLÍTICO DEL INFONA</a:t>
            </a:r>
            <a:endParaRPr lang="pt-BR" sz="1400" dirty="0" smtClean="0"/>
          </a:p>
          <a:p>
            <a:r>
              <a:rPr lang="es-UY" sz="1400" dirty="0" smtClean="0"/>
              <a:t>	   -	FORTALECIMIENTO DE LA CAPACIDAD DE GESTIÓN </a:t>
            </a:r>
            <a:endParaRPr lang="pt-BR" sz="1400" dirty="0" smtClean="0"/>
          </a:p>
          <a:p>
            <a:r>
              <a:rPr lang="es-UY" dirty="0" smtClean="0"/>
              <a:t> </a:t>
            </a:r>
            <a:endParaRPr lang="pt-BR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es-UY" dirty="0" smtClean="0"/>
              <a:t>MEJORÍA DEL CLIMA DE NEGOCIOS  Y INCREMENTO DE LAS INVERSIONES</a:t>
            </a:r>
            <a:endParaRPr lang="pt-BR" dirty="0" smtClean="0"/>
          </a:p>
          <a:p>
            <a:pPr lvl="1"/>
            <a:r>
              <a:rPr lang="es-UY" dirty="0"/>
              <a:t>	</a:t>
            </a:r>
            <a:r>
              <a:rPr lang="es-UY" sz="1400" dirty="0" smtClean="0"/>
              <a:t>- ACTUALIZACIÓN, ADECUACIÓN Y SIMPLIFICACIÓN DEL MARCO LEGAL </a:t>
            </a:r>
            <a:endParaRPr lang="pt-BR" sz="1400" dirty="0" smtClean="0"/>
          </a:p>
          <a:p>
            <a:pPr lvl="1"/>
            <a:r>
              <a:rPr lang="es-UY" sz="1400" dirty="0" smtClean="0"/>
              <a:t>	- INSTRUMENTOS FINANCIEROS Y INCENTIVOS</a:t>
            </a:r>
            <a:endParaRPr lang="pt-BR" sz="1400" dirty="0" smtClean="0"/>
          </a:p>
          <a:p>
            <a:pPr lvl="1"/>
            <a:r>
              <a:rPr lang="es-UY" sz="1400" dirty="0" smtClean="0"/>
              <a:t>	- SISTEMA NACIONAL DE INFORMACIÓN FORESTAL</a:t>
            </a:r>
            <a:endParaRPr lang="pt-BR" sz="1400" dirty="0" smtClean="0"/>
          </a:p>
          <a:p>
            <a:r>
              <a:rPr lang="es-UY" dirty="0" smtClean="0"/>
              <a:t> </a:t>
            </a:r>
            <a:endParaRPr lang="pt-BR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es-UY" dirty="0" smtClean="0"/>
              <a:t>SOSTENIBILIDAD EN EL SUMINISTRO DE MATERIA PRIMA </a:t>
            </a:r>
            <a:endParaRPr lang="pt-BR" dirty="0" smtClean="0"/>
          </a:p>
          <a:p>
            <a:pPr lvl="1"/>
            <a:r>
              <a:rPr lang="es-UY" dirty="0" smtClean="0"/>
              <a:t>	</a:t>
            </a:r>
            <a:r>
              <a:rPr lang="es-UY" sz="1400" dirty="0" smtClean="0"/>
              <a:t>- INFORMACIÓN SOBRE POTENCIAL: BOSQUES Y TIERRAS (PLANTACIONES) </a:t>
            </a:r>
            <a:endParaRPr lang="pt-BR" sz="1400" dirty="0" smtClean="0"/>
          </a:p>
          <a:p>
            <a:pPr lvl="1"/>
            <a:r>
              <a:rPr lang="es-UY" sz="1400" dirty="0" smtClean="0"/>
              <a:t>	- CAPACITACIÓN DE RECURSOS HUMANOS (MANEJO Y PLANTACIONES)</a:t>
            </a:r>
            <a:endParaRPr lang="pt-BR" sz="1400" dirty="0" smtClean="0"/>
          </a:p>
          <a:p>
            <a:pPr lvl="1"/>
            <a:r>
              <a:rPr lang="es-UY" sz="1400" dirty="0" smtClean="0"/>
              <a:t> 	- INVESTIGACIÓN APLICADA (MANEJO Y PLANTACIONES)</a:t>
            </a:r>
            <a:endParaRPr lang="pt-BR" sz="1400" dirty="0" smtClean="0"/>
          </a:p>
          <a:p>
            <a:pPr lvl="1"/>
            <a:r>
              <a:rPr lang="es-UY" sz="1400" dirty="0" smtClean="0"/>
              <a:t>	- SIMPLIFICACIÓN Y APOYO AL (MANEJO FORESTAL </a:t>
            </a:r>
            <a:r>
              <a:rPr lang="es-UY" sz="1400" dirty="0"/>
              <a:t>D</a:t>
            </a:r>
            <a:r>
              <a:rPr lang="es-UY" sz="1400" dirty="0" smtClean="0"/>
              <a:t>E BOSQUES NATIVOS)</a:t>
            </a:r>
            <a:endParaRPr lang="pt-BR" sz="1400" dirty="0" smtClean="0"/>
          </a:p>
          <a:p>
            <a:pPr lvl="1"/>
            <a:r>
              <a:rPr lang="es-UY" sz="1400" dirty="0" smtClean="0"/>
              <a:t>	- PROGRAMA DE CRÉDITOS DE LARGO PLAZO Y INCENTIVOS (PLANTACIONES/ AGROFORESTERIA</a:t>
            </a:r>
            <a:r>
              <a:rPr lang="es-UY" dirty="0" smtClean="0"/>
              <a:t>)</a:t>
            </a:r>
            <a:endParaRPr lang="pt-BR" dirty="0" smtClean="0"/>
          </a:p>
          <a:p>
            <a:r>
              <a:rPr lang="es-UY" dirty="0" smtClean="0"/>
              <a:t> </a:t>
            </a:r>
            <a:endParaRPr lang="pt-BR" dirty="0"/>
          </a:p>
          <a:p>
            <a:r>
              <a:rPr lang="es-UY" dirty="0"/>
              <a:t> </a:t>
            </a:r>
            <a:endParaRPr lang="pt-BR" dirty="0"/>
          </a:p>
        </p:txBody>
      </p:sp>
      <p:pic>
        <p:nvPicPr>
          <p:cNvPr id="3075" name="Picture 14" descr="pomera"/>
          <p:cNvPicPr>
            <a:picLocks noChangeAspect="1" noChangeArrowheads="1"/>
          </p:cNvPicPr>
          <p:nvPr/>
        </p:nvPicPr>
        <p:blipFill>
          <a:blip r:embed="rId3" cstate="print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56"/>
          <a:stretch>
            <a:fillRect/>
          </a:stretch>
        </p:blipFill>
        <p:spPr bwMode="auto">
          <a:xfrm>
            <a:off x="1331641" y="0"/>
            <a:ext cx="1296143" cy="100012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Imagem 13" descr="SAM_0004_red.jpg"/>
          <p:cNvPicPr>
            <a:picLocks noChangeAspect="1"/>
          </p:cNvPicPr>
          <p:nvPr/>
        </p:nvPicPr>
        <p:blipFill>
          <a:blip r:embed="rId4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1" y="9426"/>
            <a:ext cx="1368152" cy="99069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7" name="Triângulo isósceles 12"/>
          <p:cNvSpPr>
            <a:spLocks noChangeArrowheads="1"/>
          </p:cNvSpPr>
          <p:nvPr/>
        </p:nvSpPr>
        <p:spPr bwMode="auto">
          <a:xfrm rot="10800000">
            <a:off x="565150" y="1497013"/>
            <a:ext cx="500063" cy="285750"/>
          </a:xfrm>
          <a:prstGeom prst="triangle">
            <a:avLst>
              <a:gd name="adj" fmla="val 50000"/>
            </a:avLst>
          </a:prstGeom>
          <a:solidFill>
            <a:srgbClr val="2B4A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/>
          <a:lstStyle/>
          <a:p>
            <a:endParaRPr lang="es-ES" sz="1400" b="0" u="sng">
              <a:latin typeface="Calibri" pitchFamily="34" charset="0"/>
            </a:endParaRPr>
          </a:p>
        </p:txBody>
      </p:sp>
      <p:sp>
        <p:nvSpPr>
          <p:cNvPr id="16" name="Retângulo 15"/>
          <p:cNvSpPr/>
          <p:nvPr/>
        </p:nvSpPr>
        <p:spPr bwMode="auto">
          <a:xfrm>
            <a:off x="0" y="1000125"/>
            <a:ext cx="9144000" cy="642938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pt-BR" sz="2400" b="0" u="sng">
              <a:latin typeface="Times New Roman" pitchFamily="18" charset="0"/>
            </a:endParaRPr>
          </a:p>
        </p:txBody>
      </p:sp>
      <p:sp>
        <p:nvSpPr>
          <p:cNvPr id="3079" name="Rectangle 153"/>
          <p:cNvSpPr txBox="1">
            <a:spLocks noChangeArrowheads="1"/>
          </p:cNvSpPr>
          <p:nvPr/>
        </p:nvSpPr>
        <p:spPr bwMode="auto">
          <a:xfrm>
            <a:off x="1331642" y="1084119"/>
            <a:ext cx="7704980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1"/>
              </a:buClr>
              <a:buSzPct val="75000"/>
            </a:pPr>
            <a:r>
              <a:rPr lang="es-ES" sz="3000" dirty="0" smtClean="0">
                <a:solidFill>
                  <a:schemeClr val="bg1"/>
                </a:solidFill>
                <a:latin typeface="Calibri" pitchFamily="34" charset="0"/>
              </a:rPr>
              <a:t>            ELEMENTOS </a:t>
            </a:r>
            <a:r>
              <a:rPr lang="es-ES" sz="3000" dirty="0">
                <a:solidFill>
                  <a:schemeClr val="bg1"/>
                </a:solidFill>
                <a:latin typeface="Calibri" pitchFamily="34" charset="0"/>
              </a:rPr>
              <a:t>PARA EL PLAN ESTRATEGICO</a:t>
            </a:r>
          </a:p>
        </p:txBody>
      </p:sp>
    </p:spTree>
    <p:extLst>
      <p:ext uri="{BB962C8B-B14F-4D97-AF65-F5344CB8AC3E}">
        <p14:creationId xmlns:p14="http://schemas.microsoft.com/office/powerpoint/2010/main" val="802358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 txBox="1">
            <a:spLocks noChangeArrowheads="1"/>
          </p:cNvSpPr>
          <p:nvPr/>
        </p:nvSpPr>
        <p:spPr bwMode="auto">
          <a:xfrm>
            <a:off x="611560" y="2041927"/>
            <a:ext cx="8352928" cy="4267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s-ES" sz="2000" dirty="0"/>
              <a:t>ACCIONES Y LÍNEAS PRIORITARIAS:</a:t>
            </a:r>
            <a:endParaRPr lang="pt-BR" sz="2000" dirty="0"/>
          </a:p>
          <a:p>
            <a:r>
              <a:rPr lang="es-UY" dirty="0" smtClean="0"/>
              <a:t> </a:t>
            </a:r>
            <a:endParaRPr lang="pt-BR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es-UY" dirty="0" smtClean="0"/>
              <a:t>INDUSTRIA FORESTAL SOSTENIBLE Y COMPETITIVA</a:t>
            </a:r>
            <a:endParaRPr lang="pt-BR" dirty="0" smtClean="0"/>
          </a:p>
          <a:p>
            <a:pPr lvl="1"/>
            <a:r>
              <a:rPr lang="es-UY" sz="1400" dirty="0" smtClean="0"/>
              <a:t>	- CAPACITACIÓN DE RECURSOS HUMANOS OPERACIONALES Y GERENCIALES</a:t>
            </a:r>
            <a:endParaRPr lang="pt-BR" sz="1400" dirty="0" smtClean="0"/>
          </a:p>
          <a:p>
            <a:pPr lvl="1"/>
            <a:r>
              <a:rPr lang="es-UY" sz="1400" dirty="0" smtClean="0"/>
              <a:t>	- PROGRAMA DE CRÉDITOS/ INCENTIVOS  (INVERSIONES PARA MEJORAR LA COMPETITIVIDAD)</a:t>
            </a:r>
            <a:endParaRPr lang="pt-BR" sz="1400" dirty="0" smtClean="0"/>
          </a:p>
          <a:p>
            <a:r>
              <a:rPr lang="es-UY" dirty="0" smtClean="0"/>
              <a:t> </a:t>
            </a:r>
            <a:endParaRPr lang="pt-BR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es-UY" dirty="0" smtClean="0"/>
              <a:t>P</a:t>
            </a:r>
            <a:r>
              <a:rPr lang="es-PE" dirty="0" smtClean="0"/>
              <a:t>RODUCTOS FORESTALES PARA EXPORTACIÓN</a:t>
            </a:r>
            <a:endParaRPr lang="pt-BR" dirty="0" smtClean="0"/>
          </a:p>
          <a:p>
            <a:pPr lvl="1"/>
            <a:r>
              <a:rPr lang="es-UY" sz="1400" dirty="0" smtClean="0"/>
              <a:t>	- INFORMACIONES ACTUALIZADAS DE MERCADO</a:t>
            </a:r>
            <a:endParaRPr lang="pt-BR" sz="1400" dirty="0" smtClean="0"/>
          </a:p>
          <a:p>
            <a:pPr lvl="1"/>
            <a:r>
              <a:rPr lang="es-UY" sz="1400" dirty="0" smtClean="0"/>
              <a:t>	- MEJORÍA Y REDUCCIÓN DE COSTOS DE LOGÍSTICA</a:t>
            </a:r>
            <a:endParaRPr lang="pt-BR" sz="1400" dirty="0" smtClean="0"/>
          </a:p>
          <a:p>
            <a:pPr lvl="1"/>
            <a:r>
              <a:rPr lang="es-UY" sz="1400" dirty="0" smtClean="0"/>
              <a:t>	- APOYO EN LA DEFINICIÓN DE MERCADOS, PRODUCTOS PRIORITARIOS,Y MARKETING</a:t>
            </a:r>
            <a:endParaRPr lang="pt-BR" sz="1400" dirty="0" smtClean="0"/>
          </a:p>
          <a:p>
            <a:pPr lvl="1"/>
            <a:r>
              <a:rPr lang="es-ES" sz="1400" dirty="0" smtClean="0"/>
              <a:t>	- CERTIFICACIÓN FORESTAL Y OTRAS (LEGALIDAD)</a:t>
            </a:r>
            <a:endParaRPr lang="pt-BR" sz="1400" dirty="0" smtClean="0"/>
          </a:p>
          <a:p>
            <a:r>
              <a:rPr lang="es-UY" dirty="0" smtClean="0"/>
              <a:t> </a:t>
            </a:r>
            <a:endParaRPr lang="pt-BR" dirty="0" smtClean="0"/>
          </a:p>
          <a:p>
            <a:pPr marL="285750" lvl="0" indent="-285750">
              <a:buFont typeface="Arial" pitchFamily="34" charset="0"/>
              <a:buChar char="•"/>
            </a:pPr>
            <a:r>
              <a:rPr lang="es-UY" dirty="0" smtClean="0"/>
              <a:t>ATRACCIÓN DE INVERSIONISTAS</a:t>
            </a:r>
            <a:endParaRPr lang="pt-BR" dirty="0" smtClean="0"/>
          </a:p>
          <a:p>
            <a:pPr lvl="1"/>
            <a:r>
              <a:rPr lang="es-UY" sz="1400" dirty="0" smtClean="0"/>
              <a:t>	- INFORMACIONES SOBRE OPORTUNIDADES DE INVERSIÓN, CRÉDITOS, INCENTIVOS Y OTROS FACTORES PARA LA ATRACCIÓN DE INVERSIONES</a:t>
            </a:r>
            <a:endParaRPr lang="pt-BR" sz="1400" dirty="0" smtClean="0"/>
          </a:p>
          <a:p>
            <a:pPr lvl="1"/>
            <a:r>
              <a:rPr lang="es-UY" sz="1400" dirty="0" smtClean="0"/>
              <a:t>	- DISEMINACIÓN DE LAS INFORMACIONES/ CONTACTO CON INVERSIONISTAS</a:t>
            </a:r>
            <a:endParaRPr lang="pt-BR" sz="1400" dirty="0" smtClean="0"/>
          </a:p>
          <a:p>
            <a:pPr lvl="1"/>
            <a:r>
              <a:rPr lang="es-UY" sz="1400" dirty="0" smtClean="0"/>
              <a:t>	- PROGRAMA DE VISITA Y DISCUSIONES</a:t>
            </a:r>
            <a:endParaRPr lang="pt-BR" sz="1400" dirty="0" smtClean="0"/>
          </a:p>
          <a:p>
            <a:pPr lvl="1"/>
            <a:r>
              <a:rPr lang="es-UY" sz="1400" dirty="0" smtClean="0"/>
              <a:t>	- APOYO A INVERSIONISTAS  </a:t>
            </a:r>
            <a:endParaRPr lang="pt-BR" sz="1400" dirty="0" smtClean="0"/>
          </a:p>
          <a:p>
            <a:r>
              <a:rPr lang="es-ES" dirty="0" smtClean="0"/>
              <a:t> </a:t>
            </a:r>
            <a:endParaRPr lang="pt-BR" dirty="0"/>
          </a:p>
        </p:txBody>
      </p:sp>
      <p:pic>
        <p:nvPicPr>
          <p:cNvPr id="3075" name="Picture 14" descr="pomera"/>
          <p:cNvPicPr>
            <a:picLocks noChangeAspect="1" noChangeArrowheads="1"/>
          </p:cNvPicPr>
          <p:nvPr/>
        </p:nvPicPr>
        <p:blipFill>
          <a:blip r:embed="rId3" cstate="print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56"/>
          <a:stretch>
            <a:fillRect/>
          </a:stretch>
        </p:blipFill>
        <p:spPr bwMode="auto">
          <a:xfrm>
            <a:off x="1331641" y="0"/>
            <a:ext cx="1296143" cy="100012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Imagem 13" descr="SAM_0004_red.jpg"/>
          <p:cNvPicPr>
            <a:picLocks noChangeAspect="1"/>
          </p:cNvPicPr>
          <p:nvPr/>
        </p:nvPicPr>
        <p:blipFill>
          <a:blip r:embed="rId4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1" y="9426"/>
            <a:ext cx="1368152" cy="99069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7" name="Triângulo isósceles 12"/>
          <p:cNvSpPr>
            <a:spLocks noChangeArrowheads="1"/>
          </p:cNvSpPr>
          <p:nvPr/>
        </p:nvSpPr>
        <p:spPr bwMode="auto">
          <a:xfrm rot="10800000">
            <a:off x="565150" y="1497013"/>
            <a:ext cx="500063" cy="285750"/>
          </a:xfrm>
          <a:prstGeom prst="triangle">
            <a:avLst>
              <a:gd name="adj" fmla="val 50000"/>
            </a:avLst>
          </a:prstGeom>
          <a:solidFill>
            <a:srgbClr val="2B4A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/>
          <a:lstStyle/>
          <a:p>
            <a:endParaRPr lang="es-ES" sz="1400" b="0" u="sng">
              <a:latin typeface="Calibri" pitchFamily="34" charset="0"/>
            </a:endParaRPr>
          </a:p>
        </p:txBody>
      </p:sp>
      <p:sp>
        <p:nvSpPr>
          <p:cNvPr id="16" name="Retângulo 15"/>
          <p:cNvSpPr/>
          <p:nvPr/>
        </p:nvSpPr>
        <p:spPr bwMode="auto">
          <a:xfrm>
            <a:off x="0" y="1000125"/>
            <a:ext cx="9144000" cy="642938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pt-BR" sz="2400" b="0" u="sng">
              <a:latin typeface="Times New Roman" pitchFamily="18" charset="0"/>
            </a:endParaRPr>
          </a:p>
        </p:txBody>
      </p:sp>
      <p:sp>
        <p:nvSpPr>
          <p:cNvPr id="3079" name="Rectangle 153"/>
          <p:cNvSpPr txBox="1">
            <a:spLocks noChangeArrowheads="1"/>
          </p:cNvSpPr>
          <p:nvPr/>
        </p:nvSpPr>
        <p:spPr bwMode="auto">
          <a:xfrm>
            <a:off x="1331642" y="1084119"/>
            <a:ext cx="7704980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1"/>
              </a:buClr>
              <a:buSzPct val="75000"/>
            </a:pPr>
            <a:r>
              <a:rPr lang="es-ES" sz="3000" dirty="0" smtClean="0">
                <a:solidFill>
                  <a:schemeClr val="bg1"/>
                </a:solidFill>
                <a:latin typeface="Calibri" pitchFamily="34" charset="0"/>
              </a:rPr>
              <a:t>            ELEMENTOS </a:t>
            </a:r>
            <a:r>
              <a:rPr lang="es-ES" sz="3000" dirty="0">
                <a:solidFill>
                  <a:schemeClr val="bg1"/>
                </a:solidFill>
                <a:latin typeface="Calibri" pitchFamily="34" charset="0"/>
              </a:rPr>
              <a:t>PARA EL PLAN ESTRATEGICO</a:t>
            </a:r>
          </a:p>
        </p:txBody>
      </p:sp>
    </p:spTree>
    <p:extLst>
      <p:ext uri="{BB962C8B-B14F-4D97-AF65-F5344CB8AC3E}">
        <p14:creationId xmlns:p14="http://schemas.microsoft.com/office/powerpoint/2010/main" val="2911790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 txBox="1">
            <a:spLocks noChangeArrowheads="1"/>
          </p:cNvSpPr>
          <p:nvPr/>
        </p:nvSpPr>
        <p:spPr bwMode="auto">
          <a:xfrm>
            <a:off x="323528" y="2041927"/>
            <a:ext cx="8352928" cy="4267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s-ES" sz="3200" dirty="0" smtClean="0"/>
          </a:p>
          <a:p>
            <a:pPr algn="ctr"/>
            <a:endParaRPr lang="es-ES" sz="3200" dirty="0"/>
          </a:p>
          <a:p>
            <a:pPr algn="ctr"/>
            <a:endParaRPr lang="es-ES" sz="3200" dirty="0"/>
          </a:p>
          <a:p>
            <a:pPr algn="ctr"/>
            <a:r>
              <a:rPr lang="es-ES" sz="3200" dirty="0" smtClean="0"/>
              <a:t>GRACIAS!</a:t>
            </a:r>
          </a:p>
          <a:p>
            <a:pPr algn="ctr"/>
            <a:endParaRPr lang="es-ES" sz="3200" dirty="0"/>
          </a:p>
          <a:p>
            <a:pPr algn="ctr"/>
            <a:endParaRPr lang="es-ES" sz="3200" dirty="0" smtClean="0"/>
          </a:p>
        </p:txBody>
      </p:sp>
      <p:pic>
        <p:nvPicPr>
          <p:cNvPr id="3075" name="Picture 14" descr="pomera"/>
          <p:cNvPicPr>
            <a:picLocks noChangeAspect="1" noChangeArrowheads="1"/>
          </p:cNvPicPr>
          <p:nvPr/>
        </p:nvPicPr>
        <p:blipFill>
          <a:blip r:embed="rId3" cstate="print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56"/>
          <a:stretch>
            <a:fillRect/>
          </a:stretch>
        </p:blipFill>
        <p:spPr bwMode="auto">
          <a:xfrm>
            <a:off x="1331641" y="0"/>
            <a:ext cx="1296143" cy="100012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Imagem 13" descr="SAM_0004_red.jpg"/>
          <p:cNvPicPr>
            <a:picLocks noChangeAspect="1"/>
          </p:cNvPicPr>
          <p:nvPr/>
        </p:nvPicPr>
        <p:blipFill>
          <a:blip r:embed="rId4">
            <a:lum brigh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1" y="9426"/>
            <a:ext cx="1368152" cy="99069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7" name="Triângulo isósceles 12"/>
          <p:cNvSpPr>
            <a:spLocks noChangeArrowheads="1"/>
          </p:cNvSpPr>
          <p:nvPr/>
        </p:nvSpPr>
        <p:spPr bwMode="auto">
          <a:xfrm rot="10800000">
            <a:off x="565150" y="1497013"/>
            <a:ext cx="500063" cy="285750"/>
          </a:xfrm>
          <a:prstGeom prst="triangle">
            <a:avLst>
              <a:gd name="adj" fmla="val 50000"/>
            </a:avLst>
          </a:prstGeom>
          <a:solidFill>
            <a:srgbClr val="2B4A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/>
          <a:lstStyle/>
          <a:p>
            <a:endParaRPr lang="es-ES" sz="1400" b="0" u="sng">
              <a:latin typeface="Calibri" pitchFamily="34" charset="0"/>
            </a:endParaRPr>
          </a:p>
        </p:txBody>
      </p:sp>
      <p:sp>
        <p:nvSpPr>
          <p:cNvPr id="16" name="Retângulo 15"/>
          <p:cNvSpPr/>
          <p:nvPr/>
        </p:nvSpPr>
        <p:spPr bwMode="auto">
          <a:xfrm>
            <a:off x="0" y="1000125"/>
            <a:ext cx="9144000" cy="642938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pt-BR" sz="2400" b="0" u="sng">
              <a:latin typeface="Times New Roman" pitchFamily="18" charset="0"/>
            </a:endParaRPr>
          </a:p>
        </p:txBody>
      </p:sp>
      <p:sp>
        <p:nvSpPr>
          <p:cNvPr id="3079" name="Rectangle 153"/>
          <p:cNvSpPr txBox="1">
            <a:spLocks noChangeArrowheads="1"/>
          </p:cNvSpPr>
          <p:nvPr/>
        </p:nvSpPr>
        <p:spPr bwMode="auto">
          <a:xfrm>
            <a:off x="1331642" y="1084119"/>
            <a:ext cx="7704980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1"/>
              </a:buClr>
              <a:buSzPct val="75000"/>
            </a:pPr>
            <a:r>
              <a:rPr lang="es-ES" sz="3000" dirty="0" smtClean="0">
                <a:solidFill>
                  <a:schemeClr val="bg1"/>
                </a:solidFill>
                <a:latin typeface="Calibri" pitchFamily="34" charset="0"/>
              </a:rPr>
              <a:t>            ELEMENTOS </a:t>
            </a:r>
            <a:r>
              <a:rPr lang="es-ES" sz="3000" dirty="0">
                <a:solidFill>
                  <a:schemeClr val="bg1"/>
                </a:solidFill>
                <a:latin typeface="Calibri" pitchFamily="34" charset="0"/>
              </a:rPr>
              <a:t>PARA EL PLAN ESTRATEGICO</a:t>
            </a:r>
          </a:p>
        </p:txBody>
      </p:sp>
    </p:spTree>
    <p:extLst>
      <p:ext uri="{BB962C8B-B14F-4D97-AF65-F5344CB8AC3E}">
        <p14:creationId xmlns:p14="http://schemas.microsoft.com/office/powerpoint/2010/main" val="1068532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94</Words>
  <Application>Microsoft Office PowerPoint</Application>
  <PresentationFormat>Presentación en pantalla (4:3)</PresentationFormat>
  <Paragraphs>104</Paragraphs>
  <Slides>9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do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IVAN TOMAZELLI</dc:creator>
  <cp:lastModifiedBy>HOME</cp:lastModifiedBy>
  <cp:revision>13</cp:revision>
  <dcterms:created xsi:type="dcterms:W3CDTF">2012-09-24T18:01:33Z</dcterms:created>
  <dcterms:modified xsi:type="dcterms:W3CDTF">2012-10-23T19:02:19Z</dcterms:modified>
</cp:coreProperties>
</file>